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Raleway"/>
      <p:regular r:id="rId62"/>
      <p:bold r:id="rId63"/>
      <p:italic r:id="rId64"/>
      <p:boldItalic r:id="rId65"/>
    </p:embeddedFont>
    <p:embeddedFont>
      <p:font typeface="Lat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aleway-italic.fntdata"/><Relationship Id="rId63" Type="http://schemas.openxmlformats.org/officeDocument/2006/relationships/font" Target="fonts/Raleway-bold.fntdata"/><Relationship Id="rId22" Type="http://schemas.openxmlformats.org/officeDocument/2006/relationships/slide" Target="slides/slide17.xml"/><Relationship Id="rId66" Type="http://schemas.openxmlformats.org/officeDocument/2006/relationships/font" Target="fonts/Lato-regular.fntdata"/><Relationship Id="rId21" Type="http://schemas.openxmlformats.org/officeDocument/2006/relationships/slide" Target="slides/slide16.xml"/><Relationship Id="rId65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68" Type="http://schemas.openxmlformats.org/officeDocument/2006/relationships/font" Target="fonts/Lato-italic.fntdata"/><Relationship Id="rId23" Type="http://schemas.openxmlformats.org/officeDocument/2006/relationships/slide" Target="slides/slide18.xml"/><Relationship Id="rId67" Type="http://schemas.openxmlformats.org/officeDocument/2006/relationships/font" Target="fonts/Lato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55569a46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55569a46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766a4328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766a4328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5ee69d7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75ee69d7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75ee69d7e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75ee69d7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55569a46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755569a46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766a4328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766a4328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66a4328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766a4328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5ee69d7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75ee69d7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5ee69d7e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75ee69d7e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766a43287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766a43287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66a4328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766a4328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755569a46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755569a46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755569a4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755569a4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579316353_1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7579316353_1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755569a4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755569a4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579316353_1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7579316353_1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7579316353_1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7579316353_1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579316353_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7579316353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579316353_1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7579316353_1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66a43287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766a43287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766a43287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766a43287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66a43287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66a43287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766a43287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766a43287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766a43287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766a43287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66a43287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766a43287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55569a46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755569a46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766a43287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766a43287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766a43287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766a43287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66a43287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766a43287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766a43287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766a43287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766a43287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766a43287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66a43287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766a43287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766a43287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766a43287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66a43287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766a43287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766a43287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766a43287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766a43287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766a43287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766a43287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766a43287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766a43287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766a43287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66a43287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66a43287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766a43287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766a43287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766a43287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766a43287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766a43287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766a43287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766a43287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766a43287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5793163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75793163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55569a46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755569a46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73c203ae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73c203ae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3c203aec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3c203aec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5ee69d7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5ee69d7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localhost:4200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 Food Delivery Website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479992" y="267597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                                        RLL PROJECT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                                        Group Number- 6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283099" y="712150"/>
            <a:ext cx="83829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1679975" y="259025"/>
            <a:ext cx="561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Lato"/>
                <a:ea typeface="Lato"/>
                <a:cs typeface="Lato"/>
                <a:sym typeface="Lato"/>
              </a:rPr>
              <a:t>ER Diagram</a:t>
            </a:r>
            <a:endParaRPr sz="3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75" y="1166125"/>
            <a:ext cx="7741149" cy="38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1686853" y="3263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Backend</a:t>
            </a:r>
            <a:endParaRPr sz="6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283100" y="288625"/>
            <a:ext cx="8272200" cy="42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                                         </a:t>
            </a:r>
            <a:r>
              <a:rPr lang="en" sz="3200"/>
              <a:t>Spring Boot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Spring Boot is a Java framework, built on top of the Spring, used for developing web applications.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Spring Boot is a backend framework that has become a major player in the enterprise Java EE.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No requirement for complex XML configurations.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It allows you to create REST APIs with minimal configurations.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A few benefits of using Spring Boot for your REST APIs include: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283100" y="207225"/>
            <a:ext cx="8397900" cy="43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            </a:t>
            </a:r>
            <a:r>
              <a:rPr lang="en" sz="2400"/>
              <a:t>       </a:t>
            </a:r>
            <a:r>
              <a:rPr lang="en" sz="2600"/>
              <a:t>                    Rest APIs</a:t>
            </a:r>
            <a:r>
              <a:rPr lang="en" sz="2100"/>
              <a:t>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API is to standardize data exchange between web services. Depending on the type of API, the choice of protocol changes. 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REST API is an architectural style for building web services that interact via an HTTP protocol.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In Spring's approach to building RESTful web services, HTTP requests are handled by a controller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REST stands for representational state transfer.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0" lang="en" sz="1900"/>
              <a:t>Postman is an application used for API testing. It is an HTTP client that tests HTTP requests, utilizing a graphical user interface, through which we obtain different types of responses that need to be subsequently validated.</a:t>
            </a:r>
            <a:endParaRPr b="0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283100" y="244225"/>
            <a:ext cx="8227800" cy="4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                                </a:t>
            </a:r>
            <a:r>
              <a:rPr lang="en" sz="2600"/>
              <a:t>Backend Flow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400"/>
              <a:t>1. </a:t>
            </a:r>
            <a:r>
              <a:rPr b="0" lang="en" sz="2400"/>
              <a:t>Creating Entities ,Controllers  for the below Modules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2. Admin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3. Product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400"/>
              <a:t>4. Customer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400"/>
              <a:t>5. Cart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400"/>
              <a:t>6. Purchase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400"/>
              <a:t>7. Performing CRUD operations for above Modules using JpaRepository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/>
        </p:nvSpPr>
        <p:spPr>
          <a:xfrm>
            <a:off x="1377300" y="207225"/>
            <a:ext cx="51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Dependencies and Annotations Used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74550" y="786300"/>
            <a:ext cx="8994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1.Spring Data JPA – Java Persistence API and Hibernate.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2.Spring Web – To include Spring MVC and embed Tomcat into your project.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3.Spring Boot DevTools – Development Tools.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4.MySQL Driver – JDBC Driver (Connecting Spring Boot 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to the Database)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5.Junit 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1568978" y="326366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Frontend</a:t>
            </a:r>
            <a:endParaRPr sz="6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210750" y="77975"/>
            <a:ext cx="8722500" cy="46794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Angular</a:t>
            </a:r>
            <a:endParaRPr sz="2600" u="sng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AngularJS is an open source javascript framework that is used to build java applications.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is a  framework which makes you able to create reactive Single Page Applications (SPAs). Angular is completely based on components. It consists of several components which forms a tree structure with parent and child components.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Angular MVC pattern is made up of 3 parts: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Controller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260900" y="1184125"/>
            <a:ext cx="7946400" cy="43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Cross-platform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/>
              <a:t>Efficient MVC architecture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/>
              <a:t>Data binding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/>
              <a:t>DOM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/>
              <a:t>Prominence of TypeScript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/>
              <a:t>Extensive documentation and support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/>
              <a:t>Timely upgradations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178" name="Google Shape;178;p31"/>
          <p:cNvSpPr txBox="1"/>
          <p:nvPr/>
        </p:nvSpPr>
        <p:spPr>
          <a:xfrm>
            <a:off x="2481425" y="399650"/>
            <a:ext cx="4447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FEATURES OF ANGULAR</a:t>
            </a:r>
            <a:endParaRPr sz="21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Team Members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Shreya X (Team Lead)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Manovikash B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Karnati Alekhya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Lakshmidevi P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Lingala Lakshmi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Maheshwari Veerasamy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Chitti Manasa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Namineni Vishal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Galla Venkata Achyuth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Yattapu Sudeepa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275" y="3177475"/>
            <a:ext cx="2259101" cy="15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268300" y="985975"/>
            <a:ext cx="70881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Home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header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Admin login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Admin dashboard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Product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Cart 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Manage customer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Manage purchase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Payment gateway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Order summary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</p:txBody>
      </p:sp>
      <p:sp>
        <p:nvSpPr>
          <p:cNvPr id="184" name="Google Shape;184;p32"/>
          <p:cNvSpPr txBox="1"/>
          <p:nvPr/>
        </p:nvSpPr>
        <p:spPr>
          <a:xfrm>
            <a:off x="2272025" y="207225"/>
            <a:ext cx="415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Components in Angular</a:t>
            </a:r>
            <a:endParaRPr sz="29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5" y="122775"/>
            <a:ext cx="436242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/>
        </p:nvSpPr>
        <p:spPr>
          <a:xfrm>
            <a:off x="5276725" y="947300"/>
            <a:ext cx="25311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4973275" y="1453888"/>
            <a:ext cx="3713449" cy="12188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Flow Chart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283099" y="712150"/>
            <a:ext cx="86388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Testing</a:t>
            </a:r>
            <a:endParaRPr sz="6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07475" y="1328575"/>
            <a:ext cx="8663100" cy="45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                             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00"/>
                </a:solidFill>
              </a:rPr>
              <a:t>Unit Testing -</a:t>
            </a:r>
            <a:endParaRPr sz="2600">
              <a:solidFill>
                <a:srgbClr val="FFFF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/>
              <a:t>A unit test is a way of testing-the smallest piece of code that can be logically isolated in a system. It is the important phase of the SDLC.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/>
              <a:t>Testing promotes code reliability, robust software delivered to the clients if implemented correctly.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5875"/>
            <a:ext cx="8839200" cy="444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264750" y="1413850"/>
            <a:ext cx="8614500" cy="46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</a:rPr>
              <a:t>Postman Testing</a:t>
            </a:r>
            <a:endParaRPr sz="2400">
              <a:solidFill>
                <a:srgbClr val="FFFF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Postman is an API testing tool.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API acts like a interface between a couple of applications and establishing a connection between them.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Postman has the feature of sending and observing the http requests and response.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It can build multiple Http requests - POST, PUT, GET, PATCH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   </a:t>
            </a:r>
            <a:r>
              <a:rPr lang="en" sz="2400"/>
              <a:t>a</a:t>
            </a:r>
            <a:r>
              <a:rPr lang="en" sz="2400"/>
              <a:t>nd translate them to code.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00" y="663938"/>
            <a:ext cx="7858800" cy="42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50" y="605075"/>
            <a:ext cx="8333424" cy="4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25" y="380575"/>
            <a:ext cx="8393175" cy="42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475" y="760099"/>
            <a:ext cx="8057477" cy="42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50" y="162725"/>
            <a:ext cx="8650425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-5874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10304" y="421375"/>
            <a:ext cx="44130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Table Of Contents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838450" y="1119500"/>
            <a:ext cx="72237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 Introduction      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Project overview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Solution Summary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Functional Requirements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System Design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Backend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Frontend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Testing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Integration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en" sz="1400">
                <a:latin typeface="Raleway"/>
                <a:ea typeface="Raleway"/>
                <a:cs typeface="Raleway"/>
                <a:sym typeface="Raleway"/>
              </a:rPr>
              <a:t>Output Screenshots</a:t>
            </a:r>
            <a:endParaRPr b="1"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00" y="385200"/>
            <a:ext cx="8399702" cy="42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50" y="438825"/>
            <a:ext cx="8300851" cy="41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4"/>
          <p:cNvPicPr preferRelativeResize="0"/>
          <p:nvPr/>
        </p:nvPicPr>
        <p:blipFill rotWithShape="1">
          <a:blip r:embed="rId3">
            <a:alphaModFix/>
          </a:blip>
          <a:srcRect b="16457" l="0" r="0" t="0"/>
          <a:stretch/>
        </p:blipFill>
        <p:spPr>
          <a:xfrm>
            <a:off x="560675" y="603350"/>
            <a:ext cx="8309052" cy="3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4"/>
          <p:cNvSpPr txBox="1"/>
          <p:nvPr/>
        </p:nvSpPr>
        <p:spPr>
          <a:xfrm>
            <a:off x="1706375" y="134075"/>
            <a:ext cx="2169600" cy="40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Database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13" y="657125"/>
            <a:ext cx="8409974" cy="41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283099" y="712150"/>
            <a:ext cx="85536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283100" y="280325"/>
            <a:ext cx="8712000" cy="4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0" lang="en" sz="2100"/>
              <a:t>Backend is connected to frontend through</a:t>
            </a:r>
            <a:endParaRPr b="0"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 </a:t>
            </a:r>
            <a:r>
              <a:rPr b="0" lang="en" sz="2100"/>
              <a:t>b</a:t>
            </a:r>
            <a:r>
              <a:rPr b="0" lang="en" sz="2100"/>
              <a:t>ase URL= “http://localhost:8084”</a:t>
            </a:r>
            <a:endParaRPr b="0"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0" lang="en" sz="2100"/>
              <a:t> Similarly frontend is connected to backend through cross origin annotation. </a:t>
            </a:r>
            <a:endParaRPr b="0"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@CrossOrigin(origins = "</a:t>
            </a:r>
            <a:r>
              <a:rPr b="0" lang="en" sz="2100" u="sng">
                <a:solidFill>
                  <a:schemeClr val="hlink"/>
                </a:solidFill>
                <a:hlinkClick r:id="rId3"/>
              </a:rPr>
              <a:t>http://localhost:4200</a:t>
            </a:r>
            <a:r>
              <a:rPr b="0" lang="en" sz="2100"/>
              <a:t>")</a:t>
            </a:r>
            <a:endParaRPr b="0"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0" lang="en" sz="2100"/>
              <a:t>Mysql database is connected to the backend application.properties file.</a:t>
            </a:r>
            <a:endParaRPr b="0"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spring.datasource.url=jdbc:mysql://localhost:3306/foodbox</a:t>
            </a:r>
            <a:endParaRPr b="0"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spring.datasource.username=root</a:t>
            </a:r>
            <a:endParaRPr b="0"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spring.datasource.password=password</a:t>
            </a:r>
            <a:endParaRPr b="0"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title"/>
          </p:nvPr>
        </p:nvSpPr>
        <p:spPr>
          <a:xfrm>
            <a:off x="1172700" y="71225"/>
            <a:ext cx="6140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Screenshots</a:t>
            </a:r>
            <a:endParaRPr/>
          </a:p>
        </p:txBody>
      </p:sp>
      <p:pic>
        <p:nvPicPr>
          <p:cNvPr id="268" name="Google Shape;2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5" y="991500"/>
            <a:ext cx="8824402" cy="40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8"/>
          <p:cNvSpPr txBox="1"/>
          <p:nvPr/>
        </p:nvSpPr>
        <p:spPr>
          <a:xfrm>
            <a:off x="170625" y="505975"/>
            <a:ext cx="1925700" cy="431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Home Page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8199"/>
            <a:ext cx="8839200" cy="402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9"/>
          <p:cNvSpPr txBox="1"/>
          <p:nvPr/>
        </p:nvSpPr>
        <p:spPr>
          <a:xfrm>
            <a:off x="280350" y="536275"/>
            <a:ext cx="1986600" cy="431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Admin Login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/>
        </p:nvSpPr>
        <p:spPr>
          <a:xfrm>
            <a:off x="0" y="0"/>
            <a:ext cx="3522600" cy="92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Admin Credentials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25" y="1191550"/>
            <a:ext cx="7215526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75" y="152400"/>
            <a:ext cx="8349576" cy="44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tasks are going to be performed by our Website 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931950" y="2305682"/>
            <a:ext cx="2212050" cy="2665959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48567"/>
              <a:ext cx="1929000" cy="190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Solution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To provide a bug free online food delivery system to users as well as admins by providing a secure platform for ordering food and to maintain the records of product, category available into the system. 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62" y="761825"/>
            <a:ext cx="7965077" cy="42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2"/>
          <p:cNvSpPr txBox="1"/>
          <p:nvPr/>
        </p:nvSpPr>
        <p:spPr>
          <a:xfrm>
            <a:off x="682550" y="207200"/>
            <a:ext cx="2096400" cy="431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Product details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/>
          <p:nvPr/>
        </p:nvSpPr>
        <p:spPr>
          <a:xfrm>
            <a:off x="901925" y="109700"/>
            <a:ext cx="2449800" cy="446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Adding Products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50" y="708500"/>
            <a:ext cx="8330894" cy="42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5049"/>
            <a:ext cx="8839200" cy="42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4"/>
          <p:cNvSpPr txBox="1"/>
          <p:nvPr/>
        </p:nvSpPr>
        <p:spPr>
          <a:xfrm>
            <a:off x="975075" y="0"/>
            <a:ext cx="2657100" cy="431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Updating Products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50" y="597225"/>
            <a:ext cx="8715749" cy="42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5"/>
          <p:cNvSpPr txBox="1"/>
          <p:nvPr/>
        </p:nvSpPr>
        <p:spPr>
          <a:xfrm>
            <a:off x="1937950" y="85300"/>
            <a:ext cx="1755000" cy="40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Veg Section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75" y="548475"/>
            <a:ext cx="8486126" cy="4306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6"/>
          <p:cNvSpPr txBox="1"/>
          <p:nvPr/>
        </p:nvSpPr>
        <p:spPr>
          <a:xfrm>
            <a:off x="2522975" y="117375"/>
            <a:ext cx="2254800" cy="431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Non-veg Section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664900"/>
            <a:ext cx="8580624" cy="427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7"/>
          <p:cNvSpPr txBox="1"/>
          <p:nvPr/>
        </p:nvSpPr>
        <p:spPr>
          <a:xfrm>
            <a:off x="1486975" y="182825"/>
            <a:ext cx="2437800" cy="431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Pizza Section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25" y="658175"/>
            <a:ext cx="8610202" cy="43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8"/>
          <p:cNvSpPr txBox="1"/>
          <p:nvPr/>
        </p:nvSpPr>
        <p:spPr>
          <a:xfrm>
            <a:off x="1438225" y="134050"/>
            <a:ext cx="2425500" cy="431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Burger Section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75" y="511900"/>
            <a:ext cx="8349048" cy="45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9"/>
          <p:cNvSpPr txBox="1"/>
          <p:nvPr/>
        </p:nvSpPr>
        <p:spPr>
          <a:xfrm>
            <a:off x="2157350" y="80800"/>
            <a:ext cx="1950000" cy="431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Juices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/>
          <p:nvPr/>
        </p:nvSpPr>
        <p:spPr>
          <a:xfrm>
            <a:off x="1413850" y="182825"/>
            <a:ext cx="2120700" cy="40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 Registration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63" y="658200"/>
            <a:ext cx="8315475" cy="44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1"/>
          <p:cNvSpPr txBox="1"/>
          <p:nvPr/>
        </p:nvSpPr>
        <p:spPr>
          <a:xfrm>
            <a:off x="1535725" y="87350"/>
            <a:ext cx="2242800" cy="40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 Login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37" y="627775"/>
            <a:ext cx="8173727" cy="43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60850" y="147825"/>
            <a:ext cx="8622300" cy="48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    </a:t>
            </a:r>
            <a:r>
              <a:rPr b="0" lang="en" sz="2400"/>
              <a:t>Introduction: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/>
              <a:t>Purpose of this Document</a:t>
            </a:r>
            <a:r>
              <a:rPr b="0" lang="en" sz="2100"/>
              <a:t> - This document aimed at:</a:t>
            </a:r>
            <a:endParaRPr b="0"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Providing </a:t>
            </a:r>
            <a:r>
              <a:rPr b="0" lang="en" sz="2100"/>
              <a:t>detailed</a:t>
            </a:r>
            <a:r>
              <a:rPr b="0" lang="en" sz="2100"/>
              <a:t> information about the website developed for admin and users through a portal.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Also aims at providing the technical specifications like tools used for development, testing and executing the application.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It also highlights the working of the application through diagrams for a better understanding.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/>
              <a:t>Project Overview </a:t>
            </a:r>
            <a:r>
              <a:rPr b="0" lang="en" sz="2200"/>
              <a:t>- Creating an online repository that contains all the user stories regarding the food delivery website.</a:t>
            </a:r>
            <a:endParaRPr b="0" sz="2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300"/>
              <a:t>Intended Audience</a:t>
            </a:r>
            <a:r>
              <a:rPr b="0" lang="en" sz="2300"/>
              <a:t> - Mentors and SMEs.</a:t>
            </a:r>
            <a:endParaRPr b="0" sz="23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5" y="585050"/>
            <a:ext cx="8601576" cy="427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725"/>
            <a:ext cx="8839198" cy="440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3"/>
          <p:cNvSpPr txBox="1"/>
          <p:nvPr/>
        </p:nvSpPr>
        <p:spPr>
          <a:xfrm>
            <a:off x="1535725" y="60950"/>
            <a:ext cx="1986600" cy="431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Cart Details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963"/>
            <a:ext cx="8839200" cy="400986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4"/>
          <p:cNvSpPr txBox="1"/>
          <p:nvPr/>
        </p:nvSpPr>
        <p:spPr>
          <a:xfrm>
            <a:off x="1401675" y="219400"/>
            <a:ext cx="2925300" cy="431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Payment Gateway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5"/>
          <p:cNvSpPr txBox="1"/>
          <p:nvPr/>
        </p:nvSpPr>
        <p:spPr>
          <a:xfrm>
            <a:off x="950700" y="134075"/>
            <a:ext cx="2242800" cy="40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Order Summary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82" y="686675"/>
            <a:ext cx="8092636" cy="430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6150"/>
            <a:ext cx="8839200" cy="454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5974"/>
            <a:ext cx="8839200" cy="41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8"/>
          <p:cNvSpPr txBox="1"/>
          <p:nvPr/>
        </p:nvSpPr>
        <p:spPr>
          <a:xfrm>
            <a:off x="2371900" y="1864800"/>
            <a:ext cx="3717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ato"/>
                <a:ea typeface="Lato"/>
                <a:cs typeface="Lato"/>
                <a:sym typeface="Lato"/>
              </a:rPr>
              <a:t>Thank you</a:t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75" y="152400"/>
            <a:ext cx="72552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38050" y="608700"/>
            <a:ext cx="8246400" cy="47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Scope:</a:t>
            </a:r>
            <a:r>
              <a:rPr b="0" lang="en" sz="2100"/>
              <a:t> This project aims to provide the backend and frontend features and functionalities for the listed requirements after that we will move to updating more existing  backend features.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Dependencies-</a:t>
            </a:r>
            <a:r>
              <a:rPr b="0" lang="en" sz="2100"/>
              <a:t> Following dependencies are included in the project: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MySQL Workbench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Angular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Visual Studio Code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Spring Tool Suite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Spring Data JPA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Spring Web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Junit </a:t>
            </a:r>
            <a:endParaRPr b="0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0" lang="en" sz="2100"/>
              <a:t>Postman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346650" y="249925"/>
            <a:ext cx="83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677200" y="338600"/>
            <a:ext cx="66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46650" y="88675"/>
            <a:ext cx="54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45600" y="199825"/>
            <a:ext cx="84528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</a:t>
            </a:r>
            <a:r>
              <a:rPr b="1"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Functional Requirements</a:t>
            </a:r>
            <a:endParaRPr b="1"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Admin Functionalities:</a:t>
            </a:r>
            <a:endParaRPr b="1" sz="2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 Login to portal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Add or remove cuisines to or from the application to build a rich product line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 Edit food item details like name, price, cuisine and description.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4. Delete food items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97900" y="268100"/>
            <a:ext cx="82944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                              </a:t>
            </a:r>
            <a:r>
              <a:rPr lang="en" sz="2400">
                <a:solidFill>
                  <a:srgbClr val="FFFF00"/>
                </a:solidFill>
              </a:rPr>
              <a:t>  User Functionalities</a:t>
            </a:r>
            <a:endParaRPr sz="2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1. </a:t>
            </a:r>
            <a:r>
              <a:rPr b="0" lang="en" sz="2000"/>
              <a:t>Register to the application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000"/>
              <a:t>2. Sign into the application to maintain the record of activities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000"/>
              <a:t>3. Search for food items based on the search keyword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000"/>
              <a:t>4. Apply filters and sort results based on different cuisines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000"/>
              <a:t>5. Add all the selected food items to a cart and customize the   purchase at the end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000"/>
              <a:t>6. Perform a payment process 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2000"/>
              <a:t>7. Summary of the order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